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300" r:id="rId4"/>
    <p:sldId id="301" r:id="rId5"/>
    <p:sldId id="303" r:id="rId6"/>
    <p:sldId id="282" r:id="rId7"/>
    <p:sldId id="283" r:id="rId8"/>
    <p:sldId id="284" r:id="rId9"/>
    <p:sldId id="285" r:id="rId10"/>
    <p:sldId id="291" r:id="rId11"/>
    <p:sldId id="305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56600"/>
    <a:srgbClr val="663D00"/>
    <a:srgbClr val="777777"/>
    <a:srgbClr val="186600"/>
    <a:srgbClr val="003166"/>
    <a:srgbClr val="006661"/>
    <a:srgbClr val="96969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4F0968-4FDA-49F2-A581-E9CEDDDA0752}" type="datetime1">
              <a:rPr lang="en-US" altLang="en-US"/>
              <a:pPr>
                <a:defRPr/>
              </a:pPr>
              <a:t>5/14/2019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C952B3-BA92-46C2-8702-3F7DD80B06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1EB695E-50BE-46BE-A364-AACF7D2544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1A7D7-6A02-41C8-B689-B794D785D4C8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533400" y="3733800"/>
            <a:ext cx="807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13E6-4EE8-4CF3-8065-D7397E0D8B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9F12E-76E3-41F4-A0B0-892A5A21C0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94F9B-114E-4265-A61F-EA83BD7E59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8580B-4DC1-4AE3-9254-DF0EE30C12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E52CF-5190-4656-A30B-541070D560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8B1C4-63A7-4C8B-B0C9-F61BFC94E9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9BAEB-06C8-4F97-B959-AC7946F398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C62EE-9D44-4B74-96D3-BBAF6D71A8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8A420-70E0-411A-80E9-E7D8B2CCC9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972E0-89E9-4119-BE1F-F94216F81D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68461-5EC8-491C-9A7D-97E4E90312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3DB21-3843-41A2-A55E-489DBA0687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Cox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Simple Data Types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61995B85-3A1B-40EF-A801-79BBBB7669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MS PGothic" panose="020B0600070205080204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charset="0"/>
          <a:ea typeface="Arial" charset="0"/>
          <a:cs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38175" indent="-290513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w"/>
        <a:defRPr sz="2000" b="1">
          <a:solidFill>
            <a:schemeClr val="accent2"/>
          </a:solidFill>
          <a:latin typeface="+mn-lt"/>
          <a:ea typeface="+mn-ea"/>
          <a:cs typeface="+mn-cs"/>
        </a:defRPr>
      </a:lvl2pPr>
      <a:lvl3pPr marL="1033463" indent="-280988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hlink"/>
          </a:solidFill>
          <a:latin typeface="+mn-lt"/>
          <a:ea typeface="+mn-ea"/>
          <a:cs typeface="+mn-cs"/>
        </a:defRPr>
      </a:lvl3pPr>
      <a:lvl4pPr marL="1438275" indent="-290513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hlink"/>
          </a:solidFill>
          <a:latin typeface="+mn-lt"/>
          <a:ea typeface="+mn-ea"/>
          <a:cs typeface="+mn-cs"/>
        </a:defRPr>
      </a:lvl4pPr>
      <a:lvl5pPr marL="1833563" indent="-280988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5pPr>
      <a:lvl6pPr marL="22907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6pPr>
      <a:lvl7pPr marL="27479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7pPr>
      <a:lvl8pPr marL="32051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8pPr>
      <a:lvl9pPr marL="3662363" indent="-280988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hlink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2130425"/>
            <a:ext cx="9067800" cy="14700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Simple Data Types in C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Prepared By:-</a:t>
            </a:r>
          </a:p>
          <a:p>
            <a:r>
              <a:rPr lang="en-US" dirty="0" smtClean="0"/>
              <a:t>Assistant Professor  Rabia Koser</a:t>
            </a:r>
          </a:p>
          <a:p>
            <a:r>
              <a:rPr lang="en-US" dirty="0" smtClean="0"/>
              <a:t>Dept. of Computer Applications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FP Representation: IEEE 754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Current standard version of floating-point</a:t>
            </a:r>
          </a:p>
          <a:p>
            <a:pPr algn="ctr" eaLnBrk="1" hangingPunct="1"/>
            <a:endParaRPr lang="en-US" altLang="en-US" sz="2000" smtClean="0"/>
          </a:p>
          <a:p>
            <a:pPr eaLnBrk="1" hangingPunct="1"/>
            <a:r>
              <a:rPr lang="en-US" altLang="en-US" sz="2000" i="1" smtClean="0"/>
              <a:t>Single-precision (float)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800" smtClean="0"/>
              <a:t>One word: 1 sign bit, 23 bit fraction, 8 bit exponent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800" smtClean="0"/>
              <a:t>Positive range: </a:t>
            </a:r>
            <a:r>
              <a:rPr lang="en-US" altLang="en-US" sz="1400" smtClean="0"/>
              <a:t>1.17549435 </a:t>
            </a:r>
            <a:r>
              <a:rPr lang="en-US" altLang="en-US" sz="1600" smtClean="0"/>
              <a:t>×</a:t>
            </a:r>
            <a:r>
              <a:rPr lang="en-US" altLang="en-US" sz="1400" smtClean="0"/>
              <a:t> 10</a:t>
            </a:r>
            <a:r>
              <a:rPr lang="en-US" altLang="en-US" sz="1400" baseline="30000" smtClean="0"/>
              <a:t>-38</a:t>
            </a:r>
            <a:r>
              <a:rPr lang="en-US" altLang="en-US" sz="1400" smtClean="0"/>
              <a:t> … 3.40282347 </a:t>
            </a:r>
            <a:r>
              <a:rPr lang="en-US" altLang="en-US" sz="1600" smtClean="0"/>
              <a:t>×</a:t>
            </a:r>
            <a:r>
              <a:rPr lang="en-US" altLang="en-US" sz="1400" smtClean="0"/>
              <a:t> 10</a:t>
            </a:r>
            <a:r>
              <a:rPr lang="en-US" altLang="en-US" sz="1400" baseline="30000" smtClean="0"/>
              <a:t>+38</a:t>
            </a:r>
          </a:p>
          <a:p>
            <a:pPr eaLnBrk="1" hangingPunct="1"/>
            <a:endParaRPr lang="en-US" altLang="en-US" sz="2000" i="1" smtClean="0"/>
          </a:p>
          <a:p>
            <a:pPr eaLnBrk="1" hangingPunct="1"/>
            <a:r>
              <a:rPr lang="en-US" altLang="en-US" sz="2000" i="1" smtClean="0"/>
              <a:t>Double-precision (double)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800" smtClean="0"/>
              <a:t>Two words: 1 sign bit, 52 bit fraction, 11 bit exponent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800" smtClean="0"/>
              <a:t>Positive range: </a:t>
            </a:r>
            <a:r>
              <a:rPr lang="en-US" altLang="en-US" sz="1400" smtClean="0"/>
              <a:t>2.2250738585072014 </a:t>
            </a:r>
            <a:r>
              <a:rPr lang="en-US" altLang="en-US" sz="1600" smtClean="0"/>
              <a:t>×</a:t>
            </a:r>
            <a:r>
              <a:rPr lang="en-US" altLang="en-US" sz="1400" smtClean="0"/>
              <a:t> 10</a:t>
            </a:r>
            <a:r>
              <a:rPr lang="en-US" altLang="en-US" sz="1400" baseline="30000" smtClean="0"/>
              <a:t>-308</a:t>
            </a:r>
            <a:r>
              <a:rPr lang="en-US" altLang="en-US" sz="1400" smtClean="0"/>
              <a:t> … 1.7976931348623157 </a:t>
            </a:r>
            <a:r>
              <a:rPr lang="en-US" altLang="en-US" sz="1600" smtClean="0"/>
              <a:t>×</a:t>
            </a:r>
            <a:r>
              <a:rPr lang="en-US" altLang="en-US" sz="1400" smtClean="0"/>
              <a:t> 10</a:t>
            </a:r>
            <a:r>
              <a:rPr lang="en-US" altLang="en-US" sz="1400" baseline="30000" smtClean="0"/>
              <a:t>+308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Booleans in C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latin typeface="Courier New" pitchFamily="49" charset="0"/>
              </a:rPr>
              <a:t>bool</a:t>
            </a:r>
            <a:r>
              <a:rPr lang="en-US" altLang="en-US" smtClean="0"/>
              <a:t> added to C in 1999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Many programmers had already defined their own Boolean type</a:t>
            </a:r>
          </a:p>
          <a:p>
            <a:pPr lvl="1" eaLnBrk="1" hangingPunct="1"/>
            <a:r>
              <a:rPr lang="en-US" altLang="en-US" smtClean="0"/>
              <a:t>To avoid conflict </a:t>
            </a:r>
            <a:r>
              <a:rPr lang="en-US" altLang="en-US" smtClean="0">
                <a:latin typeface="Courier New" pitchFamily="49" charset="0"/>
              </a:rPr>
              <a:t>bool </a:t>
            </a:r>
            <a:r>
              <a:rPr lang="en-US" altLang="en-US" smtClean="0"/>
              <a:t>is disabled by default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2874963" y="1498600"/>
            <a:ext cx="33940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ourier New" pitchFamily="49" charset="0"/>
              </a:rPr>
              <a:t>#include &lt;stdbool.h&gt;</a:t>
            </a:r>
          </a:p>
          <a:p>
            <a:endParaRPr lang="en-US" altLang="en-US" sz="2000" b="1">
              <a:latin typeface="Courier New" pitchFamily="49" charset="0"/>
            </a:endParaRPr>
          </a:p>
          <a:p>
            <a:r>
              <a:rPr lang="en-US" altLang="en-US" sz="2000" b="1">
                <a:latin typeface="Courier New" pitchFamily="49" charset="0"/>
              </a:rPr>
              <a:t>bool  bool1  = true;</a:t>
            </a:r>
          </a:p>
          <a:p>
            <a:r>
              <a:rPr lang="en-US" altLang="en-US" sz="2000" b="1">
                <a:latin typeface="Courier New" pitchFamily="49" charset="0"/>
              </a:rPr>
              <a:t>bool  bool2  = false;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6400800" y="1828800"/>
            <a:ext cx="24590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600">
                <a:latin typeface="Tahoma" pitchFamily="34" charset="0"/>
              </a:rPr>
              <a:t>Important!</a:t>
            </a:r>
          </a:p>
          <a:p>
            <a:pPr algn="ctr" eaLnBrk="1" hangingPunct="1"/>
            <a:r>
              <a:rPr lang="en-US" altLang="en-US" sz="1600">
                <a:latin typeface="Tahoma" pitchFamily="34" charset="0"/>
              </a:rPr>
              <a:t>Compiler needs this or it</a:t>
            </a:r>
          </a:p>
          <a:p>
            <a:pPr algn="ctr" eaLnBrk="1" hangingPunct="1"/>
            <a:r>
              <a:rPr lang="en-US" altLang="en-US" sz="1600">
                <a:latin typeface="Tahoma" pitchFamily="34" charset="0"/>
              </a:rPr>
              <a:t>won't know about "bool"!</a:t>
            </a:r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 flipH="1" flipV="1">
            <a:off x="5943600" y="1828800"/>
            <a:ext cx="9144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Enumerated Types in C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1031875" y="1295400"/>
            <a:ext cx="5864225" cy="703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>
                <a:latin typeface="Courier New" pitchFamily="49" charset="0"/>
              </a:rPr>
              <a:t>enum Color { RED, WHITE, BLACK, YELLOW };</a:t>
            </a:r>
          </a:p>
          <a:p>
            <a:pPr>
              <a:spcBef>
                <a:spcPct val="20000"/>
              </a:spcBef>
            </a:pPr>
            <a:r>
              <a:rPr lang="en-US" altLang="en-US" b="1">
                <a:latin typeface="Courier New" pitchFamily="49" charset="0"/>
              </a:rPr>
              <a:t>enum Color  my_color = RED;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4675" y="4597400"/>
            <a:ext cx="5351463" cy="1495425"/>
            <a:chOff x="240" y="1728"/>
            <a:chExt cx="3371" cy="942"/>
          </a:xfrm>
        </p:grpSpPr>
        <p:sp>
          <p:nvSpPr>
            <p:cNvPr id="49166" name="Text Box 5"/>
            <p:cNvSpPr txBox="1">
              <a:spLocks noChangeArrowheads="1"/>
            </p:cNvSpPr>
            <p:nvPr/>
          </p:nvSpPr>
          <p:spPr bwMode="auto">
            <a:xfrm>
              <a:off x="240" y="1728"/>
              <a:ext cx="25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sz="2400">
                  <a:latin typeface="Tahoma" pitchFamily="34" charset="0"/>
                </a:rPr>
                <a:t>Pre-C99 Boolean definition:</a:t>
              </a:r>
              <a:endParaRPr lang="en-US" altLang="en-US" b="1">
                <a:latin typeface="Courier New" pitchFamily="49" charset="0"/>
              </a:endParaRPr>
            </a:p>
          </p:txBody>
        </p:sp>
        <p:sp>
          <p:nvSpPr>
            <p:cNvPr id="49167" name="Text Box 6"/>
            <p:cNvSpPr txBox="1">
              <a:spLocks noChangeArrowheads="1"/>
            </p:cNvSpPr>
            <p:nvPr/>
          </p:nvSpPr>
          <p:spPr bwMode="auto">
            <a:xfrm>
              <a:off x="528" y="2019"/>
              <a:ext cx="3083" cy="6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enum Bool { false = 0, true = 1 };</a:t>
              </a:r>
            </a:p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typedef  enum Bool  bool;</a:t>
              </a:r>
            </a:p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bool  my_bool = true;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4675" y="2387600"/>
            <a:ext cx="5767388" cy="1824038"/>
            <a:chOff x="240" y="2928"/>
            <a:chExt cx="3633" cy="1149"/>
          </a:xfrm>
        </p:grpSpPr>
        <p:sp>
          <p:nvSpPr>
            <p:cNvPr id="49164" name="Text Box 8"/>
            <p:cNvSpPr txBox="1">
              <a:spLocks noChangeArrowheads="1"/>
            </p:cNvSpPr>
            <p:nvPr/>
          </p:nvSpPr>
          <p:spPr bwMode="auto">
            <a:xfrm>
              <a:off x="240" y="2928"/>
              <a:ext cx="19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sz="2400">
                  <a:latin typeface="Tahoma" pitchFamily="34" charset="0"/>
                </a:rPr>
                <a:t>Alternative style:</a:t>
              </a:r>
              <a:endParaRPr lang="en-US" altLang="en-US" b="1">
                <a:latin typeface="Courier New" pitchFamily="49" charset="0"/>
              </a:endParaRPr>
            </a:p>
          </p:txBody>
        </p:sp>
        <p:sp>
          <p:nvSpPr>
            <p:cNvPr id="49165" name="Text Box 9"/>
            <p:cNvSpPr txBox="1">
              <a:spLocks noChangeArrowheads="1"/>
            </p:cNvSpPr>
            <p:nvPr/>
          </p:nvSpPr>
          <p:spPr bwMode="auto">
            <a:xfrm>
              <a:off x="528" y="3216"/>
              <a:ext cx="3345" cy="8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enum AColor { COLOR_RED, COLOR_WHITE,</a:t>
              </a:r>
            </a:p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    COLOR_BLACK, COLOR_YELLOW };</a:t>
              </a:r>
            </a:p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typedef  enum AColor  color_t;</a:t>
              </a:r>
            </a:p>
            <a:p>
              <a:pPr>
                <a:spcBef>
                  <a:spcPct val="20000"/>
                </a:spcBef>
              </a:pPr>
              <a:r>
                <a:rPr lang="en-US" altLang="en-US" b="1">
                  <a:latin typeface="Courier New" pitchFamily="49" charset="0"/>
                </a:rPr>
                <a:t>color_t  my_color = COLOR_RED;</a:t>
              </a:r>
            </a:p>
          </p:txBody>
        </p:sp>
      </p:grpSp>
      <p:grpSp>
        <p:nvGrpSpPr>
          <p:cNvPr id="49161" name="Group 10"/>
          <p:cNvGrpSpPr>
            <a:grpSpLocks/>
          </p:cNvGrpSpPr>
          <p:nvPr/>
        </p:nvGrpSpPr>
        <p:grpSpPr bwMode="auto">
          <a:xfrm>
            <a:off x="4994275" y="1854200"/>
            <a:ext cx="3616325" cy="1038225"/>
            <a:chOff x="3024" y="1392"/>
            <a:chExt cx="2278" cy="654"/>
          </a:xfrm>
        </p:grpSpPr>
        <p:sp>
          <p:nvSpPr>
            <p:cNvPr id="49162" name="Text Box 11"/>
            <p:cNvSpPr txBox="1">
              <a:spLocks noChangeArrowheads="1"/>
            </p:cNvSpPr>
            <p:nvPr/>
          </p:nvSpPr>
          <p:spPr bwMode="auto">
            <a:xfrm>
              <a:off x="3936" y="1680"/>
              <a:ext cx="136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1600">
                  <a:latin typeface="Tahoma" pitchFamily="34" charset="0"/>
                </a:rPr>
                <a:t>The new type name is</a:t>
              </a:r>
            </a:p>
            <a:p>
              <a:pPr algn="ctr" eaLnBrk="1" hangingPunct="1"/>
              <a:r>
                <a:rPr lang="ja-JP" altLang="en-US" sz="1600">
                  <a:latin typeface="Tahoma" pitchFamily="34" charset="0"/>
                </a:rPr>
                <a:t>“</a:t>
              </a:r>
              <a:r>
                <a:rPr lang="en-US" altLang="ja-JP" sz="1600" b="1">
                  <a:latin typeface="Courier New" pitchFamily="49" charset="0"/>
                </a:rPr>
                <a:t>enum Color</a:t>
              </a:r>
              <a:r>
                <a:rPr lang="ja-JP" altLang="en-US" sz="1600">
                  <a:latin typeface="Tahoma" pitchFamily="34" charset="0"/>
                </a:rPr>
                <a:t>”</a:t>
              </a:r>
              <a:endParaRPr lang="en-US" altLang="en-US" sz="1600">
                <a:latin typeface="Tahoma" pitchFamily="34" charset="0"/>
              </a:endParaRPr>
            </a:p>
          </p:txBody>
        </p:sp>
        <p:sp>
          <p:nvSpPr>
            <p:cNvPr id="49163" name="Line 12"/>
            <p:cNvSpPr>
              <a:spLocks noChangeShapeType="1"/>
            </p:cNvSpPr>
            <p:nvPr/>
          </p:nvSpPr>
          <p:spPr bwMode="auto">
            <a:xfrm flipH="1" flipV="1">
              <a:off x="3024" y="1392"/>
              <a:ext cx="864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400" smtClean="0"/>
              <a:t>Thanks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Everything is Just a Bunch of Bits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Bits can represent many different things</a:t>
            </a:r>
          </a:p>
          <a:p>
            <a:pPr lvl="1" eaLnBrk="1" hangingPunct="1"/>
            <a:r>
              <a:rPr lang="en-US" altLang="en-US" smtClean="0"/>
              <a:t>Depends on interpretation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u="sng" smtClean="0"/>
              <a:t>You</a:t>
            </a:r>
            <a:r>
              <a:rPr lang="en-US" altLang="en-US" smtClean="0"/>
              <a:t> and </a:t>
            </a:r>
            <a:r>
              <a:rPr lang="en-US" altLang="en-US" u="sng" smtClean="0"/>
              <a:t>your program</a:t>
            </a:r>
            <a:r>
              <a:rPr lang="en-US" altLang="en-US" smtClean="0"/>
              <a:t> must keep track of what kind of data is at each location in the computer</a:t>
            </a:r>
            <a:r>
              <a:rPr lang="ja-JP" altLang="en-US" smtClean="0"/>
              <a:t>’</a:t>
            </a:r>
            <a:r>
              <a:rPr lang="en-US" altLang="ja-JP" smtClean="0"/>
              <a:t>s memory</a:t>
            </a:r>
          </a:p>
          <a:p>
            <a:pPr lvl="1" eaLnBrk="1" hangingPunct="1"/>
            <a:r>
              <a:rPr lang="en-US" altLang="en-US" smtClean="0"/>
              <a:t>E.g., program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types in C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6553200" cy="4830763"/>
          </a:xfrm>
        </p:spPr>
        <p:txBody>
          <a:bodyPr/>
          <a:lstStyle/>
          <a:p>
            <a:pPr marL="0" indent="0" eaLnBrk="1" hangingPunct="1"/>
            <a:r>
              <a:rPr lang="en-US" altLang="en-US" sz="2000" smtClean="0"/>
              <a:t>Only really four basic types:</a:t>
            </a:r>
          </a:p>
          <a:p>
            <a:pPr lvl="1" eaLnBrk="1" hangingPunct="1"/>
            <a:r>
              <a:rPr lang="en-US" altLang="en-US" sz="1800" smtClean="0"/>
              <a:t>char</a:t>
            </a:r>
          </a:p>
          <a:p>
            <a:pPr lvl="1" eaLnBrk="1" hangingPunct="1"/>
            <a:r>
              <a:rPr lang="en-US" altLang="en-US" sz="1800" smtClean="0"/>
              <a:t>int (short, long, long long, unsigned)</a:t>
            </a:r>
          </a:p>
          <a:p>
            <a:pPr lvl="1" eaLnBrk="1" hangingPunct="1"/>
            <a:r>
              <a:rPr lang="en-US" altLang="en-US" sz="1800" smtClean="0"/>
              <a:t>float</a:t>
            </a:r>
          </a:p>
          <a:p>
            <a:pPr lvl="1" eaLnBrk="1" hangingPunct="1"/>
            <a:r>
              <a:rPr lang="en-US" altLang="en-US" sz="1800" smtClean="0"/>
              <a:t>double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/>
              <a:t>Size of these types on </a:t>
            </a:r>
          </a:p>
          <a:p>
            <a:pPr marL="0" indent="0" eaLnBrk="1" hangingPunct="1"/>
            <a:r>
              <a:rPr lang="en-US" altLang="en-US" sz="2000" smtClean="0"/>
              <a:t>CLEAR machines: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/>
              <a:t>Sizes of these types</a:t>
            </a:r>
          </a:p>
          <a:p>
            <a:pPr marL="0" indent="0" eaLnBrk="1" hangingPunct="1"/>
            <a:r>
              <a:rPr lang="en-US" altLang="en-US" sz="2000" i="1" smtClean="0"/>
              <a:t>vary</a:t>
            </a:r>
            <a:r>
              <a:rPr lang="en-US" altLang="en-US" sz="2000" smtClean="0"/>
              <a:t> from one machine</a:t>
            </a:r>
          </a:p>
          <a:p>
            <a:pPr marL="0" indent="0" eaLnBrk="1" hangingPunct="1"/>
            <a:r>
              <a:rPr lang="en-US" altLang="en-US" sz="2000" smtClean="0"/>
              <a:t>to another!</a:t>
            </a:r>
            <a:endParaRPr lang="en-US" altLang="en-US" sz="1800" smtClean="0"/>
          </a:p>
        </p:txBody>
      </p:sp>
      <p:graphicFrame>
        <p:nvGraphicFramePr>
          <p:cNvPr id="70777" name="Group 121"/>
          <p:cNvGraphicFramePr>
            <a:graphicFrameLocks noGrp="1"/>
          </p:cNvGraphicFramePr>
          <p:nvPr/>
        </p:nvGraphicFramePr>
        <p:xfrm>
          <a:off x="4343400" y="3352800"/>
          <a:ext cx="3886200" cy="2682872"/>
        </p:xfrm>
        <a:graphic>
          <a:graphicData uri="http://schemas.openxmlformats.org/drawingml/2006/table">
            <a:tbl>
              <a:tblPr/>
              <a:tblGrid>
                <a:gridCol w="1676400"/>
                <a:gridCol w="2209800"/>
              </a:tblGrid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Size (bytes)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char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int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short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long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long long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float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double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Characters (char)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Roman alphabet, punctuation, digits, and other symbols:</a:t>
            </a:r>
          </a:p>
          <a:p>
            <a:pPr lvl="1" eaLnBrk="1" hangingPunct="1"/>
            <a:r>
              <a:rPr lang="en-US" altLang="en-US" smtClean="0"/>
              <a:t>Encoded within one byte (256 possible symbols)</a:t>
            </a:r>
          </a:p>
          <a:p>
            <a:pPr lvl="1" eaLnBrk="1" hangingPunct="1"/>
            <a:r>
              <a:rPr lang="en-US" altLang="en-US" smtClean="0"/>
              <a:t>ASCII encoding (</a:t>
            </a:r>
            <a:r>
              <a:rPr lang="en-US" altLang="en-US" smtClean="0">
                <a:latin typeface="Courier New" pitchFamily="49" charset="0"/>
              </a:rPr>
              <a:t>man ascii</a:t>
            </a:r>
            <a:r>
              <a:rPr lang="en-US" altLang="en-US" smtClean="0"/>
              <a:t> for details)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In C: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244725" y="4029075"/>
            <a:ext cx="4460875" cy="1501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char  a_char         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a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;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char  newline_char   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\n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;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char  tab_char       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\t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;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char	backslash_char 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\\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;</a:t>
            </a:r>
            <a:endParaRPr lang="en-US" altLang="en-US" sz="20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Characters are just numbers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229600" cy="4830762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does this function do?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2057400" y="1825625"/>
            <a:ext cx="5110163" cy="4462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char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fun(char c)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{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char new_c;</a:t>
            </a:r>
          </a:p>
          <a:p>
            <a:pPr>
              <a:spcBef>
                <a:spcPct val="20000"/>
              </a:spcBef>
            </a:pPr>
            <a:endParaRPr lang="en-US" altLang="en-US" sz="2000" b="1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if ((c &gt;=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A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) &amp;&amp; (c &lt;=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Z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))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  new_c = c -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A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 + 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a</a:t>
            </a:r>
            <a:r>
              <a:rPr lang="ja-JP" altLang="en-US" sz="2000" b="1">
                <a:latin typeface="Courier New" pitchFamily="49" charset="0"/>
              </a:rPr>
              <a:t>’</a:t>
            </a:r>
            <a:r>
              <a:rPr lang="en-US" altLang="ja-JP" sz="2000" b="1">
                <a:latin typeface="Courier New" pitchFamily="49" charset="0"/>
              </a:rPr>
              <a:t>;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else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  new_c = c;</a:t>
            </a:r>
          </a:p>
          <a:p>
            <a:pPr>
              <a:spcBef>
                <a:spcPct val="20000"/>
              </a:spcBef>
            </a:pPr>
            <a:endParaRPr lang="en-US" altLang="en-US" sz="2000" b="1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  return (new_c);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itchFamily="49" charset="0"/>
              </a:rPr>
              <a:t>}    </a:t>
            </a: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47800" y="1919288"/>
            <a:ext cx="685800" cy="6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28600" y="16906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return type</a:t>
            </a: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V="1">
            <a:off x="1295400" y="23622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28600" y="2209800"/>
            <a:ext cx="127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procedure </a:t>
            </a:r>
          </a:p>
          <a:p>
            <a:pPr eaLnBrk="1" hangingPunct="1"/>
            <a:r>
              <a:rPr lang="en-US" altLang="en-US"/>
              <a:t>name</a:t>
            </a:r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H="1">
            <a:off x="3733800" y="1981200"/>
            <a:ext cx="3505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7270750" y="1600200"/>
            <a:ext cx="164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argument type</a:t>
            </a:r>
          </a:p>
          <a:p>
            <a:pPr eaLnBrk="1" hangingPunct="1"/>
            <a:r>
              <a:rPr lang="en-US" altLang="en-US"/>
              <a:t>and name</a:t>
            </a: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V="1">
            <a:off x="1676400" y="31051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228600" y="3028950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local variable</a:t>
            </a:r>
          </a:p>
          <a:p>
            <a:pPr eaLnBrk="1" hangingPunct="1"/>
            <a:r>
              <a:rPr lang="en-US" altLang="en-US"/>
              <a:t>type and name</a:t>
            </a: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H="1" flipV="1">
            <a:off x="6477000" y="417195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7467600" y="3943350"/>
            <a:ext cx="1314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Math on</a:t>
            </a:r>
          </a:p>
          <a:p>
            <a:pPr eaLnBrk="1" hangingPunct="1"/>
            <a:r>
              <a:rPr lang="en-US" altLang="en-US"/>
              <a:t>characters!</a:t>
            </a:r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H="1">
            <a:off x="5715000" y="348615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7239000" y="3181350"/>
            <a:ext cx="178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/>
              <a:t>comparisons</a:t>
            </a:r>
          </a:p>
          <a:p>
            <a:pPr eaLnBrk="1" hangingPunct="1"/>
            <a:r>
              <a:rPr lang="en-US" altLang="en-US"/>
              <a:t>with characters!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74757" grpId="0" animBg="1"/>
      <p:bldP spid="74758" grpId="0"/>
      <p:bldP spid="74760" grpId="0" animBg="1"/>
      <p:bldP spid="74761" grpId="0"/>
      <p:bldP spid="74763" grpId="0" animBg="1"/>
      <p:bldP spid="74764" grpId="0"/>
      <p:bldP spid="74765" grpId="0" animBg="1"/>
      <p:bldP spid="74766" grpId="0"/>
      <p:bldP spid="74767" grpId="0" animBg="1"/>
      <p:bldP spid="74768" grpId="0"/>
      <p:bldP spid="74769" grpId="0" animBg="1"/>
      <p:bldP spid="747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 Shifting as Multiplication</a:t>
            </a:r>
          </a:p>
        </p:txBody>
      </p:sp>
      <p:grpSp>
        <p:nvGrpSpPr>
          <p:cNvPr id="27654" name="Group 3"/>
          <p:cNvGrpSpPr>
            <a:grpSpLocks/>
          </p:cNvGrpSpPr>
          <p:nvPr/>
        </p:nvGrpSpPr>
        <p:grpSpPr bwMode="auto">
          <a:xfrm>
            <a:off x="304800" y="1600200"/>
            <a:ext cx="7256463" cy="1838325"/>
            <a:chOff x="192" y="1008"/>
            <a:chExt cx="4571" cy="115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124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58" name="Text Box 5"/>
            <p:cNvSpPr txBox="1">
              <a:spLocks noChangeArrowheads="1"/>
            </p:cNvSpPr>
            <p:nvPr/>
          </p:nvSpPr>
          <p:spPr bwMode="auto">
            <a:xfrm>
              <a:off x="148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59" name="Text Box 6"/>
            <p:cNvSpPr txBox="1">
              <a:spLocks noChangeArrowheads="1"/>
            </p:cNvSpPr>
            <p:nvPr/>
          </p:nvSpPr>
          <p:spPr bwMode="auto">
            <a:xfrm>
              <a:off x="172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60" name="Text Box 7"/>
            <p:cNvSpPr txBox="1">
              <a:spLocks noChangeArrowheads="1"/>
            </p:cNvSpPr>
            <p:nvPr/>
          </p:nvSpPr>
          <p:spPr bwMode="auto">
            <a:xfrm>
              <a:off x="196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61" name="Text Box 8"/>
            <p:cNvSpPr txBox="1">
              <a:spLocks noChangeArrowheads="1"/>
            </p:cNvSpPr>
            <p:nvPr/>
          </p:nvSpPr>
          <p:spPr bwMode="auto">
            <a:xfrm>
              <a:off x="2256" y="1440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3</a:t>
              </a:r>
            </a:p>
          </p:txBody>
        </p:sp>
        <p:sp>
          <p:nvSpPr>
            <p:cNvPr id="27662" name="Text Box 9"/>
            <p:cNvSpPr txBox="1">
              <a:spLocks noChangeArrowheads="1"/>
            </p:cNvSpPr>
            <p:nvPr/>
          </p:nvSpPr>
          <p:spPr bwMode="auto">
            <a:xfrm>
              <a:off x="124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63" name="Text Box 10"/>
            <p:cNvSpPr txBox="1">
              <a:spLocks noChangeArrowheads="1"/>
            </p:cNvSpPr>
            <p:nvPr/>
          </p:nvSpPr>
          <p:spPr bwMode="auto">
            <a:xfrm>
              <a:off x="148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64" name="Text Box 11"/>
            <p:cNvSpPr txBox="1">
              <a:spLocks noChangeArrowheads="1"/>
            </p:cNvSpPr>
            <p:nvPr/>
          </p:nvSpPr>
          <p:spPr bwMode="auto">
            <a:xfrm>
              <a:off x="172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65" name="Text Box 12"/>
            <p:cNvSpPr txBox="1">
              <a:spLocks noChangeArrowheads="1"/>
            </p:cNvSpPr>
            <p:nvPr/>
          </p:nvSpPr>
          <p:spPr bwMode="auto">
            <a:xfrm>
              <a:off x="196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66" name="Text Box 13"/>
            <p:cNvSpPr txBox="1">
              <a:spLocks noChangeArrowheads="1"/>
            </p:cNvSpPr>
            <p:nvPr/>
          </p:nvSpPr>
          <p:spPr bwMode="auto">
            <a:xfrm>
              <a:off x="2256" y="1872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6</a:t>
              </a:r>
            </a:p>
          </p:txBody>
        </p:sp>
        <p:sp>
          <p:nvSpPr>
            <p:cNvPr id="27667" name="Line 14"/>
            <p:cNvSpPr>
              <a:spLocks noChangeShapeType="1"/>
            </p:cNvSpPr>
            <p:nvPr/>
          </p:nvSpPr>
          <p:spPr bwMode="auto">
            <a:xfrm flipH="1">
              <a:off x="1344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Line 15"/>
            <p:cNvSpPr>
              <a:spLocks noChangeShapeType="1"/>
            </p:cNvSpPr>
            <p:nvPr/>
          </p:nvSpPr>
          <p:spPr bwMode="auto">
            <a:xfrm flipH="1">
              <a:off x="1584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Line 16"/>
            <p:cNvSpPr>
              <a:spLocks noChangeShapeType="1"/>
            </p:cNvSpPr>
            <p:nvPr/>
          </p:nvSpPr>
          <p:spPr bwMode="auto">
            <a:xfrm flipH="1">
              <a:off x="1872" y="172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Line 17"/>
            <p:cNvSpPr>
              <a:spLocks noChangeShapeType="1"/>
            </p:cNvSpPr>
            <p:nvPr/>
          </p:nvSpPr>
          <p:spPr bwMode="auto">
            <a:xfrm flipH="1">
              <a:off x="1104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Text Box 18"/>
            <p:cNvSpPr txBox="1">
              <a:spLocks noChangeArrowheads="1"/>
            </p:cNvSpPr>
            <p:nvPr/>
          </p:nvSpPr>
          <p:spPr bwMode="auto">
            <a:xfrm>
              <a:off x="1008" y="1872"/>
              <a:ext cx="229" cy="29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Courier New" pitchFamily="49" charset="0"/>
              </a:endParaRPr>
            </a:p>
          </p:txBody>
        </p:sp>
        <p:sp>
          <p:nvSpPr>
            <p:cNvPr id="27672" name="Text Box 19"/>
            <p:cNvSpPr txBox="1">
              <a:spLocks noChangeArrowheads="1"/>
            </p:cNvSpPr>
            <p:nvPr/>
          </p:nvSpPr>
          <p:spPr bwMode="auto">
            <a:xfrm>
              <a:off x="326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73" name="Text Box 20"/>
            <p:cNvSpPr txBox="1">
              <a:spLocks noChangeArrowheads="1"/>
            </p:cNvSpPr>
            <p:nvPr/>
          </p:nvSpPr>
          <p:spPr bwMode="auto">
            <a:xfrm>
              <a:off x="350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74" name="Text Box 21"/>
            <p:cNvSpPr txBox="1">
              <a:spLocks noChangeArrowheads="1"/>
            </p:cNvSpPr>
            <p:nvPr/>
          </p:nvSpPr>
          <p:spPr bwMode="auto">
            <a:xfrm>
              <a:off x="374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75" name="Text Box 22"/>
            <p:cNvSpPr txBox="1">
              <a:spLocks noChangeArrowheads="1"/>
            </p:cNvSpPr>
            <p:nvPr/>
          </p:nvSpPr>
          <p:spPr bwMode="auto">
            <a:xfrm>
              <a:off x="398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76" name="Text Box 23"/>
            <p:cNvSpPr txBox="1">
              <a:spLocks noChangeArrowheads="1"/>
            </p:cNvSpPr>
            <p:nvPr/>
          </p:nvSpPr>
          <p:spPr bwMode="auto">
            <a:xfrm>
              <a:off x="4272" y="1440"/>
              <a:ext cx="4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-3</a:t>
              </a:r>
            </a:p>
          </p:txBody>
        </p:sp>
        <p:sp>
          <p:nvSpPr>
            <p:cNvPr id="27677" name="Text Box 24"/>
            <p:cNvSpPr txBox="1">
              <a:spLocks noChangeArrowheads="1"/>
            </p:cNvSpPr>
            <p:nvPr/>
          </p:nvSpPr>
          <p:spPr bwMode="auto">
            <a:xfrm>
              <a:off x="326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78" name="Text Box 25"/>
            <p:cNvSpPr txBox="1">
              <a:spLocks noChangeArrowheads="1"/>
            </p:cNvSpPr>
            <p:nvPr/>
          </p:nvSpPr>
          <p:spPr bwMode="auto">
            <a:xfrm>
              <a:off x="350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79" name="Text Box 26"/>
            <p:cNvSpPr txBox="1">
              <a:spLocks noChangeArrowheads="1"/>
            </p:cNvSpPr>
            <p:nvPr/>
          </p:nvSpPr>
          <p:spPr bwMode="auto">
            <a:xfrm>
              <a:off x="374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7680" name="Text Box 27"/>
            <p:cNvSpPr txBox="1">
              <a:spLocks noChangeArrowheads="1"/>
            </p:cNvSpPr>
            <p:nvPr/>
          </p:nvSpPr>
          <p:spPr bwMode="auto">
            <a:xfrm>
              <a:off x="398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81" name="Text Box 28"/>
            <p:cNvSpPr txBox="1">
              <a:spLocks noChangeArrowheads="1"/>
            </p:cNvSpPr>
            <p:nvPr/>
          </p:nvSpPr>
          <p:spPr bwMode="auto">
            <a:xfrm>
              <a:off x="4272" y="1872"/>
              <a:ext cx="4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-6</a:t>
              </a:r>
            </a:p>
          </p:txBody>
        </p:sp>
        <p:sp>
          <p:nvSpPr>
            <p:cNvPr id="27682" name="Line 29"/>
            <p:cNvSpPr>
              <a:spLocks noChangeShapeType="1"/>
            </p:cNvSpPr>
            <p:nvPr/>
          </p:nvSpPr>
          <p:spPr bwMode="auto">
            <a:xfrm flipH="1">
              <a:off x="3360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Line 30"/>
            <p:cNvSpPr>
              <a:spLocks noChangeShapeType="1"/>
            </p:cNvSpPr>
            <p:nvPr/>
          </p:nvSpPr>
          <p:spPr bwMode="auto">
            <a:xfrm flipH="1">
              <a:off x="3600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Line 31"/>
            <p:cNvSpPr>
              <a:spLocks noChangeShapeType="1"/>
            </p:cNvSpPr>
            <p:nvPr/>
          </p:nvSpPr>
          <p:spPr bwMode="auto">
            <a:xfrm flipH="1">
              <a:off x="3888" y="172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Line 32"/>
            <p:cNvSpPr>
              <a:spLocks noChangeShapeType="1"/>
            </p:cNvSpPr>
            <p:nvPr/>
          </p:nvSpPr>
          <p:spPr bwMode="auto">
            <a:xfrm flipH="1">
              <a:off x="3120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Text Box 33"/>
            <p:cNvSpPr txBox="1">
              <a:spLocks noChangeArrowheads="1"/>
            </p:cNvSpPr>
            <p:nvPr/>
          </p:nvSpPr>
          <p:spPr bwMode="auto">
            <a:xfrm>
              <a:off x="3024" y="1872"/>
              <a:ext cx="229" cy="29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Courier New" pitchFamily="49" charset="0"/>
              </a:endParaRPr>
            </a:p>
          </p:txBody>
        </p:sp>
        <p:sp>
          <p:nvSpPr>
            <p:cNvPr id="27687" name="Text Box 34"/>
            <p:cNvSpPr txBox="1">
              <a:spLocks noChangeArrowheads="1"/>
            </p:cNvSpPr>
            <p:nvPr/>
          </p:nvSpPr>
          <p:spPr bwMode="auto">
            <a:xfrm>
              <a:off x="192" y="1008"/>
              <a:ext cx="29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2400" i="1">
                  <a:latin typeface="Tahoma" pitchFamily="34" charset="0"/>
                </a:rPr>
                <a:t>Shift left</a:t>
              </a:r>
              <a:r>
                <a:rPr lang="en-US" altLang="en-US" sz="2400">
                  <a:latin typeface="Tahoma" pitchFamily="34" charset="0"/>
                </a:rPr>
                <a:t> (</a:t>
              </a:r>
              <a:r>
                <a:rPr lang="en-US" altLang="en-US" sz="2000" b="1">
                  <a:latin typeface="Courier New" pitchFamily="49" charset="0"/>
                </a:rPr>
                <a:t>x &lt;&lt; 1</a:t>
              </a:r>
              <a:r>
                <a:rPr lang="en-US" altLang="en-US" sz="2400">
                  <a:latin typeface="Tahoma" pitchFamily="34" charset="0"/>
                </a:rPr>
                <a:t>) multiplies by 2:</a:t>
              </a:r>
            </a:p>
          </p:txBody>
        </p:sp>
      </p:grpSp>
      <p:sp>
        <p:nvSpPr>
          <p:cNvPr id="27655" name="Text Box 35"/>
          <p:cNvSpPr txBox="1">
            <a:spLocks noChangeArrowheads="1"/>
          </p:cNvSpPr>
          <p:nvPr/>
        </p:nvSpPr>
        <p:spPr bwMode="auto">
          <a:xfrm>
            <a:off x="381000" y="4267200"/>
            <a:ext cx="5095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Tahoma" pitchFamily="34" charset="0"/>
              </a:rPr>
              <a:t>Works for unsigned, 2</a:t>
            </a:r>
            <a:r>
              <a:rPr lang="ja-JP" altLang="en-US" sz="2400">
                <a:latin typeface="Tahoma" pitchFamily="34" charset="0"/>
              </a:rPr>
              <a:t>’</a:t>
            </a:r>
            <a:r>
              <a:rPr lang="en-US" altLang="ja-JP" sz="2400">
                <a:latin typeface="Tahoma" pitchFamily="34" charset="0"/>
              </a:rPr>
              <a:t>s complement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400">
                <a:latin typeface="Tahoma" pitchFamily="34" charset="0"/>
              </a:rPr>
              <a:t>Can overflow</a:t>
            </a:r>
          </a:p>
        </p:txBody>
      </p:sp>
      <p:sp>
        <p:nvSpPr>
          <p:cNvPr id="27656" name="Text Box 36"/>
          <p:cNvSpPr txBox="1">
            <a:spLocks noChangeArrowheads="1"/>
          </p:cNvSpPr>
          <p:nvPr/>
        </p:nvSpPr>
        <p:spPr bwMode="auto">
          <a:xfrm>
            <a:off x="381000" y="5334000"/>
            <a:ext cx="767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>
                <a:latin typeface="Tahoma" pitchFamily="34" charset="0"/>
              </a:rPr>
              <a:t>In decimal, same idea multiplies by 10:  e.g., 42 </a:t>
            </a:r>
            <a:r>
              <a:rPr lang="en-US" altLang="en-US" sz="2400">
                <a:latin typeface="Tahoma" pitchFamily="34" charset="0"/>
                <a:sym typeface="Symbol" pitchFamily="18" charset="2"/>
              </a:rPr>
              <a:t> 420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 Shifting as Division</a:t>
            </a:r>
          </a:p>
        </p:txBody>
      </p:sp>
      <p:grpSp>
        <p:nvGrpSpPr>
          <p:cNvPr id="28678" name="Group 3"/>
          <p:cNvGrpSpPr>
            <a:grpSpLocks/>
          </p:cNvGrpSpPr>
          <p:nvPr/>
        </p:nvGrpSpPr>
        <p:grpSpPr bwMode="auto">
          <a:xfrm>
            <a:off x="304800" y="3810000"/>
            <a:ext cx="8655050" cy="2514600"/>
            <a:chOff x="192" y="2640"/>
            <a:chExt cx="5452" cy="1584"/>
          </a:xfrm>
        </p:grpSpPr>
        <p:sp>
          <p:nvSpPr>
            <p:cNvPr id="28708" name="Text Box 4"/>
            <p:cNvSpPr txBox="1">
              <a:spLocks noChangeArrowheads="1"/>
            </p:cNvSpPr>
            <p:nvPr/>
          </p:nvSpPr>
          <p:spPr bwMode="auto">
            <a:xfrm>
              <a:off x="1248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09" name="Text Box 5"/>
            <p:cNvSpPr txBox="1">
              <a:spLocks noChangeArrowheads="1"/>
            </p:cNvSpPr>
            <p:nvPr/>
          </p:nvSpPr>
          <p:spPr bwMode="auto">
            <a:xfrm>
              <a:off x="1488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10" name="Text Box 6"/>
            <p:cNvSpPr txBox="1">
              <a:spLocks noChangeArrowheads="1"/>
            </p:cNvSpPr>
            <p:nvPr/>
          </p:nvSpPr>
          <p:spPr bwMode="auto">
            <a:xfrm>
              <a:off x="1728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11" name="Text Box 7"/>
            <p:cNvSpPr txBox="1">
              <a:spLocks noChangeArrowheads="1"/>
            </p:cNvSpPr>
            <p:nvPr/>
          </p:nvSpPr>
          <p:spPr bwMode="auto">
            <a:xfrm>
              <a:off x="1968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12" name="Text Box 8"/>
            <p:cNvSpPr txBox="1">
              <a:spLocks noChangeArrowheads="1"/>
            </p:cNvSpPr>
            <p:nvPr/>
          </p:nvSpPr>
          <p:spPr bwMode="auto">
            <a:xfrm>
              <a:off x="2256" y="3120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7</a:t>
              </a:r>
            </a:p>
          </p:txBody>
        </p:sp>
        <p:sp>
          <p:nvSpPr>
            <p:cNvPr id="28713" name="Text Box 9"/>
            <p:cNvSpPr txBox="1">
              <a:spLocks noChangeArrowheads="1"/>
            </p:cNvSpPr>
            <p:nvPr/>
          </p:nvSpPr>
          <p:spPr bwMode="auto">
            <a:xfrm>
              <a:off x="1248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14" name="Text Box 10"/>
            <p:cNvSpPr txBox="1">
              <a:spLocks noChangeArrowheads="1"/>
            </p:cNvSpPr>
            <p:nvPr/>
          </p:nvSpPr>
          <p:spPr bwMode="auto">
            <a:xfrm>
              <a:off x="1488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15" name="Text Box 11"/>
            <p:cNvSpPr txBox="1">
              <a:spLocks noChangeArrowheads="1"/>
            </p:cNvSpPr>
            <p:nvPr/>
          </p:nvSpPr>
          <p:spPr bwMode="auto">
            <a:xfrm>
              <a:off x="1728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16" name="Text Box 12"/>
            <p:cNvSpPr txBox="1">
              <a:spLocks noChangeArrowheads="1"/>
            </p:cNvSpPr>
            <p:nvPr/>
          </p:nvSpPr>
          <p:spPr bwMode="auto">
            <a:xfrm>
              <a:off x="1968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17" name="Text Box 13"/>
            <p:cNvSpPr txBox="1">
              <a:spLocks noChangeArrowheads="1"/>
            </p:cNvSpPr>
            <p:nvPr/>
          </p:nvSpPr>
          <p:spPr bwMode="auto">
            <a:xfrm>
              <a:off x="2256" y="3552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3</a:t>
              </a:r>
            </a:p>
          </p:txBody>
        </p:sp>
        <p:sp>
          <p:nvSpPr>
            <p:cNvPr id="28718" name="Line 14"/>
            <p:cNvSpPr>
              <a:spLocks noChangeShapeType="1"/>
            </p:cNvSpPr>
            <p:nvPr/>
          </p:nvSpPr>
          <p:spPr bwMode="auto">
            <a:xfrm>
              <a:off x="1344" y="340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15"/>
            <p:cNvSpPr>
              <a:spLocks noChangeShapeType="1"/>
            </p:cNvSpPr>
            <p:nvPr/>
          </p:nvSpPr>
          <p:spPr bwMode="auto">
            <a:xfrm>
              <a:off x="1584" y="340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16"/>
            <p:cNvSpPr>
              <a:spLocks noChangeShapeType="1"/>
            </p:cNvSpPr>
            <p:nvPr/>
          </p:nvSpPr>
          <p:spPr bwMode="auto">
            <a:xfrm>
              <a:off x="1872" y="340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Text Box 17"/>
            <p:cNvSpPr txBox="1">
              <a:spLocks noChangeArrowheads="1"/>
            </p:cNvSpPr>
            <p:nvPr/>
          </p:nvSpPr>
          <p:spPr bwMode="auto">
            <a:xfrm>
              <a:off x="3264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22" name="Text Box 18"/>
            <p:cNvSpPr txBox="1">
              <a:spLocks noChangeArrowheads="1"/>
            </p:cNvSpPr>
            <p:nvPr/>
          </p:nvSpPr>
          <p:spPr bwMode="auto">
            <a:xfrm>
              <a:off x="3504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23" name="Text Box 19"/>
            <p:cNvSpPr txBox="1">
              <a:spLocks noChangeArrowheads="1"/>
            </p:cNvSpPr>
            <p:nvPr/>
          </p:nvSpPr>
          <p:spPr bwMode="auto">
            <a:xfrm>
              <a:off x="3744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24" name="Text Box 20"/>
            <p:cNvSpPr txBox="1">
              <a:spLocks noChangeArrowheads="1"/>
            </p:cNvSpPr>
            <p:nvPr/>
          </p:nvSpPr>
          <p:spPr bwMode="auto">
            <a:xfrm>
              <a:off x="3984" y="312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25" name="Text Box 21"/>
            <p:cNvSpPr txBox="1">
              <a:spLocks noChangeArrowheads="1"/>
            </p:cNvSpPr>
            <p:nvPr/>
          </p:nvSpPr>
          <p:spPr bwMode="auto">
            <a:xfrm>
              <a:off x="4272" y="3120"/>
              <a:ext cx="4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-7</a:t>
              </a:r>
            </a:p>
          </p:txBody>
        </p:sp>
        <p:sp>
          <p:nvSpPr>
            <p:cNvPr id="28726" name="Text Box 22"/>
            <p:cNvSpPr txBox="1">
              <a:spLocks noChangeArrowheads="1"/>
            </p:cNvSpPr>
            <p:nvPr/>
          </p:nvSpPr>
          <p:spPr bwMode="auto">
            <a:xfrm>
              <a:off x="3264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27" name="Text Box 23"/>
            <p:cNvSpPr txBox="1">
              <a:spLocks noChangeArrowheads="1"/>
            </p:cNvSpPr>
            <p:nvPr/>
          </p:nvSpPr>
          <p:spPr bwMode="auto">
            <a:xfrm>
              <a:off x="3504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28" name="Text Box 24"/>
            <p:cNvSpPr txBox="1">
              <a:spLocks noChangeArrowheads="1"/>
            </p:cNvSpPr>
            <p:nvPr/>
          </p:nvSpPr>
          <p:spPr bwMode="auto">
            <a:xfrm>
              <a:off x="3744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29" name="Text Box 25"/>
            <p:cNvSpPr txBox="1">
              <a:spLocks noChangeArrowheads="1"/>
            </p:cNvSpPr>
            <p:nvPr/>
          </p:nvSpPr>
          <p:spPr bwMode="auto">
            <a:xfrm>
              <a:off x="3984" y="355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30" name="Text Box 26"/>
            <p:cNvSpPr txBox="1">
              <a:spLocks noChangeArrowheads="1"/>
            </p:cNvSpPr>
            <p:nvPr/>
          </p:nvSpPr>
          <p:spPr bwMode="auto">
            <a:xfrm>
              <a:off x="4272" y="3552"/>
              <a:ext cx="4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-4</a:t>
              </a:r>
            </a:p>
          </p:txBody>
        </p:sp>
        <p:sp>
          <p:nvSpPr>
            <p:cNvPr id="28731" name="Line 27"/>
            <p:cNvSpPr>
              <a:spLocks noChangeShapeType="1"/>
            </p:cNvSpPr>
            <p:nvPr/>
          </p:nvSpPr>
          <p:spPr bwMode="auto">
            <a:xfrm>
              <a:off x="3360" y="340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2" name="Line 28"/>
            <p:cNvSpPr>
              <a:spLocks noChangeShapeType="1"/>
            </p:cNvSpPr>
            <p:nvPr/>
          </p:nvSpPr>
          <p:spPr bwMode="auto">
            <a:xfrm>
              <a:off x="3600" y="340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3" name="Line 29"/>
            <p:cNvSpPr>
              <a:spLocks noChangeShapeType="1"/>
            </p:cNvSpPr>
            <p:nvPr/>
          </p:nvSpPr>
          <p:spPr bwMode="auto">
            <a:xfrm>
              <a:off x="3888" y="340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4" name="Line 30"/>
            <p:cNvSpPr>
              <a:spLocks noChangeShapeType="1"/>
            </p:cNvSpPr>
            <p:nvPr/>
          </p:nvSpPr>
          <p:spPr bwMode="auto">
            <a:xfrm>
              <a:off x="1344" y="3408"/>
              <a:ext cx="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5" name="Line 31"/>
            <p:cNvSpPr>
              <a:spLocks noChangeShapeType="1"/>
            </p:cNvSpPr>
            <p:nvPr/>
          </p:nvSpPr>
          <p:spPr bwMode="auto">
            <a:xfrm>
              <a:off x="3360" y="3408"/>
              <a:ext cx="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6" name="Freeform 32"/>
            <p:cNvSpPr>
              <a:spLocks/>
            </p:cNvSpPr>
            <p:nvPr/>
          </p:nvSpPr>
          <p:spPr bwMode="auto">
            <a:xfrm>
              <a:off x="720" y="2976"/>
              <a:ext cx="528" cy="480"/>
            </a:xfrm>
            <a:custGeom>
              <a:avLst/>
              <a:gdLst>
                <a:gd name="T0" fmla="*/ 0 w 480"/>
                <a:gd name="T1" fmla="*/ 0 h 480"/>
                <a:gd name="T2" fmla="*/ 596 w 480"/>
                <a:gd name="T3" fmla="*/ 384 h 480"/>
                <a:gd name="T4" fmla="*/ 2938 w 480"/>
                <a:gd name="T5" fmla="*/ 480 h 480"/>
                <a:gd name="T6" fmla="*/ 0 60000 65536"/>
                <a:gd name="T7" fmla="*/ 0 60000 65536"/>
                <a:gd name="T8" fmla="*/ 0 60000 65536"/>
                <a:gd name="T9" fmla="*/ 0 w 480"/>
                <a:gd name="T10" fmla="*/ 0 h 480"/>
                <a:gd name="T11" fmla="*/ 480 w 48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480">
                  <a:moveTo>
                    <a:pt x="0" y="0"/>
                  </a:moveTo>
                  <a:cubicBezTo>
                    <a:pt x="8" y="152"/>
                    <a:pt x="16" y="304"/>
                    <a:pt x="96" y="384"/>
                  </a:cubicBezTo>
                  <a:cubicBezTo>
                    <a:pt x="176" y="464"/>
                    <a:pt x="328" y="472"/>
                    <a:pt x="480" y="48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7" name="Oval 33"/>
            <p:cNvSpPr>
              <a:spLocks noChangeArrowheads="1"/>
            </p:cNvSpPr>
            <p:nvPr/>
          </p:nvSpPr>
          <p:spPr bwMode="auto">
            <a:xfrm>
              <a:off x="1248" y="3360"/>
              <a:ext cx="192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8738" name="Oval 34"/>
            <p:cNvSpPr>
              <a:spLocks noChangeArrowheads="1"/>
            </p:cNvSpPr>
            <p:nvPr/>
          </p:nvSpPr>
          <p:spPr bwMode="auto">
            <a:xfrm>
              <a:off x="3264" y="3360"/>
              <a:ext cx="192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8739" name="Freeform 35"/>
            <p:cNvSpPr>
              <a:spLocks/>
            </p:cNvSpPr>
            <p:nvPr/>
          </p:nvSpPr>
          <p:spPr bwMode="auto">
            <a:xfrm>
              <a:off x="480" y="2976"/>
              <a:ext cx="2784" cy="1248"/>
            </a:xfrm>
            <a:custGeom>
              <a:avLst/>
              <a:gdLst>
                <a:gd name="T0" fmla="*/ 240 w 2784"/>
                <a:gd name="T1" fmla="*/ 0 h 1248"/>
                <a:gd name="T2" fmla="*/ 336 w 2784"/>
                <a:gd name="T3" fmla="*/ 1056 h 1248"/>
                <a:gd name="T4" fmla="*/ 2256 w 2784"/>
                <a:gd name="T5" fmla="*/ 1152 h 1248"/>
                <a:gd name="T6" fmla="*/ 2784 w 2784"/>
                <a:gd name="T7" fmla="*/ 528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84"/>
                <a:gd name="T13" fmla="*/ 0 h 1248"/>
                <a:gd name="T14" fmla="*/ 2784 w 27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84" h="1248">
                  <a:moveTo>
                    <a:pt x="240" y="0"/>
                  </a:moveTo>
                  <a:cubicBezTo>
                    <a:pt x="120" y="432"/>
                    <a:pt x="0" y="864"/>
                    <a:pt x="336" y="1056"/>
                  </a:cubicBezTo>
                  <a:cubicBezTo>
                    <a:pt x="672" y="1248"/>
                    <a:pt x="1848" y="1240"/>
                    <a:pt x="2256" y="1152"/>
                  </a:cubicBezTo>
                  <a:cubicBezTo>
                    <a:pt x="2664" y="1064"/>
                    <a:pt x="2696" y="632"/>
                    <a:pt x="2784" y="52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0" name="Text Box 36"/>
            <p:cNvSpPr txBox="1">
              <a:spLocks noChangeArrowheads="1"/>
            </p:cNvSpPr>
            <p:nvPr/>
          </p:nvSpPr>
          <p:spPr bwMode="auto">
            <a:xfrm>
              <a:off x="3072" y="3888"/>
              <a:ext cx="13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600">
                  <a:latin typeface="Tahoma" pitchFamily="34" charset="0"/>
                </a:rPr>
                <a:t>Always rounds down!</a:t>
              </a:r>
            </a:p>
          </p:txBody>
        </p:sp>
        <p:sp>
          <p:nvSpPr>
            <p:cNvPr id="28741" name="Text Box 37"/>
            <p:cNvSpPr txBox="1">
              <a:spLocks noChangeArrowheads="1"/>
            </p:cNvSpPr>
            <p:nvPr/>
          </p:nvSpPr>
          <p:spPr bwMode="auto">
            <a:xfrm>
              <a:off x="192" y="2640"/>
              <a:ext cx="54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sz="2400" i="1" u="sng">
                  <a:latin typeface="Tahoma" pitchFamily="34" charset="0"/>
                </a:rPr>
                <a:t>Arithmetic</a:t>
              </a:r>
              <a:r>
                <a:rPr lang="en-US" altLang="en-US" sz="2400" i="1">
                  <a:latin typeface="Tahoma" pitchFamily="34" charset="0"/>
                </a:rPr>
                <a:t> shift right</a:t>
              </a:r>
              <a:r>
                <a:rPr lang="en-US" altLang="en-US" sz="2400">
                  <a:latin typeface="Tahoma" pitchFamily="34" charset="0"/>
                </a:rPr>
                <a:t> (</a:t>
              </a:r>
              <a:r>
                <a:rPr lang="en-US" altLang="en-US" sz="2000" b="1">
                  <a:latin typeface="Courier New" pitchFamily="49" charset="0"/>
                </a:rPr>
                <a:t>x &gt;&gt; 1</a:t>
              </a:r>
              <a:r>
                <a:rPr lang="en-US" altLang="en-US" sz="2400">
                  <a:latin typeface="Tahoma" pitchFamily="34" charset="0"/>
                </a:rPr>
                <a:t>) divides by 2 for 2</a:t>
              </a:r>
              <a:r>
                <a:rPr lang="ja-JP" altLang="en-US" sz="2400">
                  <a:latin typeface="Tahoma" pitchFamily="34" charset="0"/>
                </a:rPr>
                <a:t>’</a:t>
              </a:r>
              <a:r>
                <a:rPr lang="en-US" altLang="ja-JP" sz="2400">
                  <a:latin typeface="Tahoma" pitchFamily="34" charset="0"/>
                </a:rPr>
                <a:t>s complement:</a:t>
              </a:r>
              <a:endParaRPr lang="en-US" altLang="en-US" sz="2400" u="sng">
                <a:latin typeface="Courier New" pitchFamily="49" charset="0"/>
              </a:endParaRPr>
            </a:p>
          </p:txBody>
        </p:sp>
      </p:grpSp>
      <p:grpSp>
        <p:nvGrpSpPr>
          <p:cNvPr id="28679" name="Group 38"/>
          <p:cNvGrpSpPr>
            <a:grpSpLocks/>
          </p:cNvGrpSpPr>
          <p:nvPr/>
        </p:nvGrpSpPr>
        <p:grpSpPr bwMode="auto">
          <a:xfrm>
            <a:off x="381000" y="1143000"/>
            <a:ext cx="7321550" cy="2317750"/>
            <a:chOff x="240" y="960"/>
            <a:chExt cx="4612" cy="1460"/>
          </a:xfrm>
        </p:grpSpPr>
        <p:sp>
          <p:nvSpPr>
            <p:cNvPr id="28680" name="Text Box 39"/>
            <p:cNvSpPr txBox="1">
              <a:spLocks noChangeArrowheads="1"/>
            </p:cNvSpPr>
            <p:nvPr/>
          </p:nvSpPr>
          <p:spPr bwMode="auto">
            <a:xfrm>
              <a:off x="124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81" name="Text Box 40"/>
            <p:cNvSpPr txBox="1">
              <a:spLocks noChangeArrowheads="1"/>
            </p:cNvSpPr>
            <p:nvPr/>
          </p:nvSpPr>
          <p:spPr bwMode="auto">
            <a:xfrm>
              <a:off x="148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82" name="Text Box 41"/>
            <p:cNvSpPr txBox="1">
              <a:spLocks noChangeArrowheads="1"/>
            </p:cNvSpPr>
            <p:nvPr/>
          </p:nvSpPr>
          <p:spPr bwMode="auto">
            <a:xfrm>
              <a:off x="172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83" name="Text Box 42"/>
            <p:cNvSpPr txBox="1">
              <a:spLocks noChangeArrowheads="1"/>
            </p:cNvSpPr>
            <p:nvPr/>
          </p:nvSpPr>
          <p:spPr bwMode="auto">
            <a:xfrm>
              <a:off x="1968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84" name="Text Box 43"/>
            <p:cNvSpPr txBox="1">
              <a:spLocks noChangeArrowheads="1"/>
            </p:cNvSpPr>
            <p:nvPr/>
          </p:nvSpPr>
          <p:spPr bwMode="auto">
            <a:xfrm>
              <a:off x="2256" y="1440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7</a:t>
              </a:r>
            </a:p>
          </p:txBody>
        </p:sp>
        <p:sp>
          <p:nvSpPr>
            <p:cNvPr id="28685" name="Text Box 44"/>
            <p:cNvSpPr txBox="1">
              <a:spLocks noChangeArrowheads="1"/>
            </p:cNvSpPr>
            <p:nvPr/>
          </p:nvSpPr>
          <p:spPr bwMode="auto">
            <a:xfrm>
              <a:off x="124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86" name="Text Box 45"/>
            <p:cNvSpPr txBox="1">
              <a:spLocks noChangeArrowheads="1"/>
            </p:cNvSpPr>
            <p:nvPr/>
          </p:nvSpPr>
          <p:spPr bwMode="auto">
            <a:xfrm>
              <a:off x="148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87" name="Text Box 46"/>
            <p:cNvSpPr txBox="1">
              <a:spLocks noChangeArrowheads="1"/>
            </p:cNvSpPr>
            <p:nvPr/>
          </p:nvSpPr>
          <p:spPr bwMode="auto">
            <a:xfrm>
              <a:off x="172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88" name="Text Box 47"/>
            <p:cNvSpPr txBox="1">
              <a:spLocks noChangeArrowheads="1"/>
            </p:cNvSpPr>
            <p:nvPr/>
          </p:nvSpPr>
          <p:spPr bwMode="auto">
            <a:xfrm>
              <a:off x="1968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89" name="Text Box 48"/>
            <p:cNvSpPr txBox="1">
              <a:spLocks noChangeArrowheads="1"/>
            </p:cNvSpPr>
            <p:nvPr/>
          </p:nvSpPr>
          <p:spPr bwMode="auto">
            <a:xfrm>
              <a:off x="2256" y="1872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3</a:t>
              </a:r>
            </a:p>
          </p:txBody>
        </p:sp>
        <p:sp>
          <p:nvSpPr>
            <p:cNvPr id="28690" name="Line 49"/>
            <p:cNvSpPr>
              <a:spLocks noChangeShapeType="1"/>
            </p:cNvSpPr>
            <p:nvPr/>
          </p:nvSpPr>
          <p:spPr bwMode="auto">
            <a:xfrm>
              <a:off x="1344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Line 50"/>
            <p:cNvSpPr>
              <a:spLocks noChangeShapeType="1"/>
            </p:cNvSpPr>
            <p:nvPr/>
          </p:nvSpPr>
          <p:spPr bwMode="auto">
            <a:xfrm>
              <a:off x="1584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Line 51"/>
            <p:cNvSpPr>
              <a:spLocks noChangeShapeType="1"/>
            </p:cNvSpPr>
            <p:nvPr/>
          </p:nvSpPr>
          <p:spPr bwMode="auto">
            <a:xfrm>
              <a:off x="1872" y="172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Text Box 52"/>
            <p:cNvSpPr txBox="1">
              <a:spLocks noChangeArrowheads="1"/>
            </p:cNvSpPr>
            <p:nvPr/>
          </p:nvSpPr>
          <p:spPr bwMode="auto">
            <a:xfrm>
              <a:off x="326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94" name="Text Box 53"/>
            <p:cNvSpPr txBox="1">
              <a:spLocks noChangeArrowheads="1"/>
            </p:cNvSpPr>
            <p:nvPr/>
          </p:nvSpPr>
          <p:spPr bwMode="auto">
            <a:xfrm>
              <a:off x="350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95" name="Text Box 54"/>
            <p:cNvSpPr txBox="1">
              <a:spLocks noChangeArrowheads="1"/>
            </p:cNvSpPr>
            <p:nvPr/>
          </p:nvSpPr>
          <p:spPr bwMode="auto">
            <a:xfrm>
              <a:off x="374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96" name="Text Box 55"/>
            <p:cNvSpPr txBox="1">
              <a:spLocks noChangeArrowheads="1"/>
            </p:cNvSpPr>
            <p:nvPr/>
          </p:nvSpPr>
          <p:spPr bwMode="auto">
            <a:xfrm>
              <a:off x="3984" y="1440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697" name="Text Box 56"/>
            <p:cNvSpPr txBox="1">
              <a:spLocks noChangeArrowheads="1"/>
            </p:cNvSpPr>
            <p:nvPr/>
          </p:nvSpPr>
          <p:spPr bwMode="auto">
            <a:xfrm>
              <a:off x="4272" y="1440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9</a:t>
              </a:r>
            </a:p>
          </p:txBody>
        </p:sp>
        <p:sp>
          <p:nvSpPr>
            <p:cNvPr id="28698" name="Text Box 57"/>
            <p:cNvSpPr txBox="1">
              <a:spLocks noChangeArrowheads="1"/>
            </p:cNvSpPr>
            <p:nvPr/>
          </p:nvSpPr>
          <p:spPr bwMode="auto">
            <a:xfrm>
              <a:off x="326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699" name="Text Box 58"/>
            <p:cNvSpPr txBox="1">
              <a:spLocks noChangeArrowheads="1"/>
            </p:cNvSpPr>
            <p:nvPr/>
          </p:nvSpPr>
          <p:spPr bwMode="auto">
            <a:xfrm>
              <a:off x="350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1</a:t>
              </a:r>
            </a:p>
          </p:txBody>
        </p:sp>
        <p:sp>
          <p:nvSpPr>
            <p:cNvPr id="28700" name="Text Box 59"/>
            <p:cNvSpPr txBox="1">
              <a:spLocks noChangeArrowheads="1"/>
            </p:cNvSpPr>
            <p:nvPr/>
          </p:nvSpPr>
          <p:spPr bwMode="auto">
            <a:xfrm>
              <a:off x="374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01" name="Text Box 60"/>
            <p:cNvSpPr txBox="1">
              <a:spLocks noChangeArrowheads="1"/>
            </p:cNvSpPr>
            <p:nvPr/>
          </p:nvSpPr>
          <p:spPr bwMode="auto">
            <a:xfrm>
              <a:off x="3984" y="1872"/>
              <a:ext cx="229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Courier New" pitchFamily="49" charset="0"/>
                </a:rPr>
                <a:t>0</a:t>
              </a:r>
            </a:p>
          </p:txBody>
        </p:sp>
        <p:sp>
          <p:nvSpPr>
            <p:cNvPr id="28702" name="Text Box 61"/>
            <p:cNvSpPr txBox="1">
              <a:spLocks noChangeArrowheads="1"/>
            </p:cNvSpPr>
            <p:nvPr/>
          </p:nvSpPr>
          <p:spPr bwMode="auto">
            <a:xfrm>
              <a:off x="4272" y="1872"/>
              <a:ext cx="4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ahoma" pitchFamily="34" charset="0"/>
                </a:rPr>
                <a:t>= 4</a:t>
              </a:r>
            </a:p>
          </p:txBody>
        </p:sp>
        <p:sp>
          <p:nvSpPr>
            <p:cNvPr id="28703" name="Line 62"/>
            <p:cNvSpPr>
              <a:spLocks noChangeShapeType="1"/>
            </p:cNvSpPr>
            <p:nvPr/>
          </p:nvSpPr>
          <p:spPr bwMode="auto">
            <a:xfrm>
              <a:off x="3360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63"/>
            <p:cNvSpPr>
              <a:spLocks noChangeShapeType="1"/>
            </p:cNvSpPr>
            <p:nvPr/>
          </p:nvSpPr>
          <p:spPr bwMode="auto">
            <a:xfrm>
              <a:off x="3600" y="1728"/>
              <a:ext cx="240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Line 64"/>
            <p:cNvSpPr>
              <a:spLocks noChangeShapeType="1"/>
            </p:cNvSpPr>
            <p:nvPr/>
          </p:nvSpPr>
          <p:spPr bwMode="auto">
            <a:xfrm>
              <a:off x="3888" y="1728"/>
              <a:ext cx="192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6" name="Text Box 65"/>
            <p:cNvSpPr txBox="1">
              <a:spLocks noChangeArrowheads="1"/>
            </p:cNvSpPr>
            <p:nvPr/>
          </p:nvSpPr>
          <p:spPr bwMode="auto">
            <a:xfrm>
              <a:off x="3072" y="2208"/>
              <a:ext cx="13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600">
                  <a:latin typeface="Tahoma" pitchFamily="34" charset="0"/>
                </a:rPr>
                <a:t>Always rounds down!</a:t>
              </a:r>
            </a:p>
          </p:txBody>
        </p:sp>
        <p:sp>
          <p:nvSpPr>
            <p:cNvPr id="28707" name="Text Box 66"/>
            <p:cNvSpPr txBox="1">
              <a:spLocks noChangeArrowheads="1"/>
            </p:cNvSpPr>
            <p:nvPr/>
          </p:nvSpPr>
          <p:spPr bwMode="auto">
            <a:xfrm>
              <a:off x="240" y="960"/>
              <a:ext cx="46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en-US" sz="2400" i="1" u="sng">
                  <a:latin typeface="Tahoma" pitchFamily="34" charset="0"/>
                </a:rPr>
                <a:t>Logical</a:t>
              </a:r>
              <a:r>
                <a:rPr lang="en-US" altLang="en-US" sz="2400" i="1">
                  <a:latin typeface="Tahoma" pitchFamily="34" charset="0"/>
                </a:rPr>
                <a:t> shift right</a:t>
              </a:r>
              <a:r>
                <a:rPr lang="en-US" altLang="en-US" sz="2400">
                  <a:latin typeface="Tahoma" pitchFamily="34" charset="0"/>
                </a:rPr>
                <a:t> (</a:t>
              </a:r>
              <a:r>
                <a:rPr lang="en-US" altLang="en-US" sz="2000" b="1">
                  <a:latin typeface="Courier New" pitchFamily="49" charset="0"/>
                </a:rPr>
                <a:t>x &gt;&gt; 1</a:t>
              </a:r>
              <a:r>
                <a:rPr lang="en-US" altLang="en-US" sz="2400">
                  <a:latin typeface="Tahoma" pitchFamily="34" charset="0"/>
                </a:rPr>
                <a:t>) divides by 2 for unsigned:</a:t>
              </a:r>
              <a:endParaRPr lang="en-US" altLang="en-US" sz="2400" u="sng"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Bit Shifting for Multiplication/Division</a:t>
            </a:r>
          </a:p>
        </p:txBody>
      </p:sp>
      <p:sp>
        <p:nvSpPr>
          <p:cNvPr id="2970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useful?</a:t>
            </a:r>
          </a:p>
          <a:p>
            <a:pPr lvl="1" eaLnBrk="1" hangingPunct="1"/>
            <a:r>
              <a:rPr lang="en-US" altLang="en-US" smtClean="0"/>
              <a:t>Simpler, thus faster, than general multiplication &amp; division</a:t>
            </a:r>
          </a:p>
          <a:p>
            <a:pPr lvl="1" eaLnBrk="1" hangingPunct="1"/>
            <a:r>
              <a:rPr lang="en-US" altLang="en-US" smtClean="0"/>
              <a:t>Standard compiler optimization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Can shift multiple positions at once:</a:t>
            </a:r>
          </a:p>
          <a:p>
            <a:pPr lvl="1" eaLnBrk="1" hangingPunct="1"/>
            <a:r>
              <a:rPr lang="en-US" altLang="en-US" smtClean="0"/>
              <a:t>Multiplies or divides by corresponding power-of-2</a:t>
            </a:r>
          </a:p>
          <a:p>
            <a:pPr lvl="1" eaLnBrk="1" hangingPunct="1"/>
            <a:r>
              <a:rPr lang="en-US" altLang="en-US" smtClean="0">
                <a:latin typeface="Courier New" pitchFamily="49" charset="0"/>
              </a:rPr>
              <a:t>a &lt;&lt; 5		 a &gt;&gt;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Sampling of Integer Properties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76450"/>
            <a:ext cx="4033838" cy="2557463"/>
          </a:xfrm>
        </p:spPr>
        <p:txBody>
          <a:bodyPr/>
          <a:lstStyle/>
          <a:p>
            <a:pPr marL="0" indent="0" eaLnBrk="1" hangingPunct="1"/>
            <a:r>
              <a:rPr lang="en-US" altLang="en-US" sz="1800" smtClean="0"/>
              <a:t>Mostly as usual, e.g.: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/>
              <a:t>0 is identity for +, -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/>
              <a:t>1 is identity for </a:t>
            </a:r>
            <a:r>
              <a:rPr lang="en-US" altLang="en-US" sz="1200" smtClean="0"/>
              <a:t>×</a:t>
            </a:r>
            <a:r>
              <a:rPr lang="en-US" altLang="en-US" sz="1600" smtClean="0"/>
              <a:t>, ÷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/>
              <a:t>+, -, </a:t>
            </a:r>
            <a:r>
              <a:rPr lang="en-US" altLang="en-US" sz="1200" smtClean="0"/>
              <a:t>×</a:t>
            </a:r>
            <a:r>
              <a:rPr lang="en-US" altLang="en-US" sz="1600" smtClean="0"/>
              <a:t> are associative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/>
              <a:t>+, </a:t>
            </a:r>
            <a:r>
              <a:rPr lang="en-US" altLang="en-US" sz="1200" smtClean="0"/>
              <a:t>×</a:t>
            </a:r>
            <a:r>
              <a:rPr lang="en-US" altLang="en-US" sz="1600" smtClean="0"/>
              <a:t> are commutative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200" smtClean="0"/>
              <a:t>×</a:t>
            </a:r>
            <a:r>
              <a:rPr lang="en-US" altLang="en-US" sz="1600" smtClean="0"/>
              <a:t> distributes over +, -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1600" smtClean="0"/>
          </a:p>
          <a:p>
            <a:pPr lvl="1" eaLnBrk="1" hangingPunct="1">
              <a:buFont typeface="Wingdings" pitchFamily="2" charset="2"/>
              <a:buNone/>
            </a:pPr>
            <a:endParaRPr lang="en-US" altLang="en-US" sz="1600" smtClean="0"/>
          </a:p>
        </p:txBody>
      </p:sp>
      <p:sp>
        <p:nvSpPr>
          <p:cNvPr id="307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076450"/>
            <a:ext cx="4033838" cy="1066800"/>
          </a:xfrm>
        </p:spPr>
        <p:txBody>
          <a:bodyPr/>
          <a:lstStyle/>
          <a:p>
            <a:pPr marL="0" indent="0" eaLnBrk="1" hangingPunct="1"/>
            <a:r>
              <a:rPr lang="en-US" altLang="en-US" sz="1800" smtClean="0"/>
              <a:t>Some surprises, e.g.: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/>
              <a:t>÷ doesn</a:t>
            </a:r>
            <a:r>
              <a:rPr lang="ja-JP" altLang="en-US" sz="1600" smtClean="0">
                <a:ea typeface="MS PGothic" pitchFamily="34" charset="-128"/>
              </a:rPr>
              <a:t>’</a:t>
            </a:r>
            <a:r>
              <a:rPr lang="en-US" altLang="ja-JP" sz="1600" smtClean="0">
                <a:ea typeface="MS PGothic" pitchFamily="34" charset="-128"/>
              </a:rPr>
              <a:t>t distribute over +, -</a:t>
            </a:r>
            <a:endParaRPr lang="en-US" altLang="ja-JP" sz="1400" smtClean="0">
              <a:ea typeface="MS PGothic" pitchFamily="34" charset="-128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1600" smtClean="0">
                <a:sym typeface="Symbol" pitchFamily="18" charset="2"/>
              </a:rPr>
              <a:t> (</a:t>
            </a:r>
            <a:r>
              <a:rPr lang="en-US" altLang="en-US" sz="1600" smtClean="0"/>
              <a:t>a,b &gt; 0 </a:t>
            </a:r>
            <a:r>
              <a:rPr lang="en-US" altLang="en-US" sz="1600" smtClean="0">
                <a:sym typeface="Symbol" pitchFamily="18" charset="2"/>
              </a:rPr>
              <a:t> a + b &gt; a)</a:t>
            </a:r>
            <a:endParaRPr lang="en-US" altLang="en-US" sz="1600" smtClean="0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143000" y="4953000"/>
            <a:ext cx="6858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000" u="sng">
                <a:latin typeface="Tahoma" pitchFamily="34" charset="0"/>
              </a:rPr>
              <a:t>Why should you care?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>
                <a:latin typeface="Tahoma" pitchFamily="34" charset="0"/>
              </a:rPr>
              <a:t> Programmer should be aware of behavior of their programs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>
                <a:latin typeface="Tahoma" pitchFamily="34" charset="0"/>
              </a:rPr>
              <a:t> Compiler uses such properties in optimizations</a:t>
            </a:r>
            <a:endParaRPr lang="en-US" altLang="en-US" sz="2000" u="sng">
              <a:latin typeface="Courier New" pitchFamily="49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952625" y="1524000"/>
            <a:ext cx="5240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400">
                <a:latin typeface="Tahoma" pitchFamily="34" charset="0"/>
              </a:rPr>
              <a:t>For both unsigned &amp; 2</a:t>
            </a:r>
            <a:r>
              <a:rPr lang="ja-JP" altLang="en-US" sz="2400">
                <a:latin typeface="Tahoma" pitchFamily="34" charset="0"/>
              </a:rPr>
              <a:t>’</a:t>
            </a:r>
            <a:r>
              <a:rPr lang="en-US" altLang="ja-JP" sz="2400">
                <a:latin typeface="Tahoma" pitchFamily="34" charset="0"/>
              </a:rPr>
              <a:t>s complement:</a:t>
            </a:r>
            <a:endParaRPr lang="en-US" alt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6600"/>
      </a:dk1>
      <a:lt1>
        <a:srgbClr val="FFFFFF"/>
      </a:lt1>
      <a:dk2>
        <a:srgbClr val="660033"/>
      </a:dk2>
      <a:lt2>
        <a:srgbClr val="777777"/>
      </a:lt2>
      <a:accent1>
        <a:srgbClr val="550066"/>
      </a:accent1>
      <a:accent2>
        <a:srgbClr val="000066"/>
      </a:accent2>
      <a:accent3>
        <a:srgbClr val="FFFFFF"/>
      </a:accent3>
      <a:accent4>
        <a:srgbClr val="005600"/>
      </a:accent4>
      <a:accent5>
        <a:srgbClr val="B4AAB8"/>
      </a:accent5>
      <a:accent6>
        <a:srgbClr val="00005C"/>
      </a:accent6>
      <a:hlink>
        <a:srgbClr val="000000"/>
      </a:hlink>
      <a:folHlink>
        <a:srgbClr val="FFFFCC"/>
      </a:folHlink>
    </a:clrScheme>
    <a:fontScheme name="Default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180066"/>
        </a:accent2>
        <a:accent3>
          <a:srgbClr val="FFFFFF"/>
        </a:accent3>
        <a:accent4>
          <a:srgbClr val="135600"/>
        </a:accent4>
        <a:accent5>
          <a:srgbClr val="B4AAB8"/>
        </a:accent5>
        <a:accent6>
          <a:srgbClr val="15005C"/>
        </a:accent6>
        <a:hlink>
          <a:srgbClr val="5C66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180066"/>
        </a:accent2>
        <a:accent3>
          <a:srgbClr val="FFFFFF"/>
        </a:accent3>
        <a:accent4>
          <a:srgbClr val="135600"/>
        </a:accent4>
        <a:accent5>
          <a:srgbClr val="B4AAB8"/>
        </a:accent5>
        <a:accent6>
          <a:srgbClr val="15005C"/>
        </a:accent6>
        <a:hlink>
          <a:srgbClr val="00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6600"/>
        </a:dk1>
        <a:lt1>
          <a:srgbClr val="FFFFFF"/>
        </a:lt1>
        <a:dk2>
          <a:srgbClr val="660033"/>
        </a:dk2>
        <a:lt2>
          <a:srgbClr val="006166"/>
        </a:lt2>
        <a:accent1>
          <a:srgbClr val="550066"/>
        </a:accent1>
        <a:accent2>
          <a:srgbClr val="000066"/>
        </a:accent2>
        <a:accent3>
          <a:srgbClr val="FFFFFF"/>
        </a:accent3>
        <a:accent4>
          <a:srgbClr val="005600"/>
        </a:accent4>
        <a:accent5>
          <a:srgbClr val="B4AAB8"/>
        </a:accent5>
        <a:accent6>
          <a:srgbClr val="00005C"/>
        </a:accent6>
        <a:hlink>
          <a:srgbClr val="000000"/>
        </a:hlink>
        <a:folHlink>
          <a:srgbClr val="C9C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6600"/>
        </a:dk1>
        <a:lt1>
          <a:srgbClr val="FFFFFF"/>
        </a:lt1>
        <a:dk2>
          <a:srgbClr val="660033"/>
        </a:dk2>
        <a:lt2>
          <a:srgbClr val="777777"/>
        </a:lt2>
        <a:accent1>
          <a:srgbClr val="550066"/>
        </a:accent1>
        <a:accent2>
          <a:srgbClr val="000066"/>
        </a:accent2>
        <a:accent3>
          <a:srgbClr val="FFFFFF"/>
        </a:accent3>
        <a:accent4>
          <a:srgbClr val="005600"/>
        </a:accent4>
        <a:accent5>
          <a:srgbClr val="B4AAB8"/>
        </a:accent5>
        <a:accent6>
          <a:srgbClr val="00005C"/>
        </a:accent6>
        <a:hlink>
          <a:srgbClr val="000000"/>
        </a:hlink>
        <a:folHlink>
          <a:srgbClr val="0061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On-screen Show (4:3)</PresentationFormat>
  <Paragraphs>214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Simple Data Types in C</vt:lpstr>
      <vt:lpstr>Everything is Just a Bunch of Bits</vt:lpstr>
      <vt:lpstr>Data types in C</vt:lpstr>
      <vt:lpstr>Characters (char)</vt:lpstr>
      <vt:lpstr>Characters are just numbers</vt:lpstr>
      <vt:lpstr>Bit Shifting as Multiplication</vt:lpstr>
      <vt:lpstr>Bit Shifting as Division</vt:lpstr>
      <vt:lpstr>Bit Shifting for Multiplication/Division</vt:lpstr>
      <vt:lpstr>A Sampling of Integer Properties</vt:lpstr>
      <vt:lpstr>FP Representation: IEEE 754</vt:lpstr>
      <vt:lpstr>Booleans in C</vt:lpstr>
      <vt:lpstr>Enumerated Types in C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Types in C</dc:title>
  <dc:creator/>
  <cp:lastModifiedBy/>
  <cp:revision>73</cp:revision>
  <cp:lastPrinted>2010-08-26T16:07:48Z</cp:lastPrinted>
  <dcterms:created xsi:type="dcterms:W3CDTF">2010-08-26T14:50:19Z</dcterms:created>
  <dcterms:modified xsi:type="dcterms:W3CDTF">2019-05-14T04:02:22Z</dcterms:modified>
</cp:coreProperties>
</file>